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</p:sldIdLst>
  <p:sldSz cx="18288000" cy="10287000"/>
  <p:notesSz cx="6858000" cy="9144000"/>
  <p:embeddedFontLst>
    <p:embeddedFont>
      <p:font typeface="TDTD평고딕" charset="1" panose="02000503000000000000"/>
      <p:regular r:id="rId11"/>
    </p:embeddedFont>
    <p:embeddedFont>
      <p:font typeface="TDTD순고딕 Bold" charset="1" panose="02000803000000000000"/>
      <p:regular r:id="rId12"/>
    </p:embeddedFont>
    <p:embeddedFont>
      <p:font typeface="Tlab 돋움 레귤러 Bold" charset="1" panose="02060800000000000000"/>
      <p:regular r:id="rId13"/>
    </p:embeddedFont>
    <p:embeddedFont>
      <p:font typeface="Noto Sans Kr Bold" charset="1" panose="020B020000000000000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Relationship Id="rId4" Target="../media/image7.png" Type="http://schemas.openxmlformats.org/officeDocument/2006/relationships/image"/><Relationship Id="rId5" Target="../media/image8.png" Type="http://schemas.openxmlformats.org/officeDocument/2006/relationships/image"/><Relationship Id="rId6" Target="../media/image9.png" Type="http://schemas.openxmlformats.org/officeDocument/2006/relationships/image"/><Relationship Id="rId7" Target="../media/image10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01507" y="8075454"/>
            <a:ext cx="8057793" cy="7285019"/>
            <a:chOff x="0" y="0"/>
            <a:chExt cx="736529" cy="66589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36529" cy="665893"/>
            </a:xfrm>
            <a:custGeom>
              <a:avLst/>
              <a:gdLst/>
              <a:ahLst/>
              <a:cxnLst/>
              <a:rect r="r" b="b" t="t" l="l"/>
              <a:pathLst>
                <a:path h="665893" w="736529">
                  <a:moveTo>
                    <a:pt x="368265" y="0"/>
                  </a:moveTo>
                  <a:cubicBezTo>
                    <a:pt x="164878" y="0"/>
                    <a:pt x="0" y="149065"/>
                    <a:pt x="0" y="332946"/>
                  </a:cubicBezTo>
                  <a:cubicBezTo>
                    <a:pt x="0" y="516828"/>
                    <a:pt x="164878" y="665893"/>
                    <a:pt x="368265" y="665893"/>
                  </a:cubicBezTo>
                  <a:cubicBezTo>
                    <a:pt x="571651" y="665893"/>
                    <a:pt x="736529" y="516828"/>
                    <a:pt x="736529" y="332946"/>
                  </a:cubicBezTo>
                  <a:cubicBezTo>
                    <a:pt x="736529" y="149065"/>
                    <a:pt x="571651" y="0"/>
                    <a:pt x="368265" y="0"/>
                  </a:cubicBezTo>
                  <a:close/>
                </a:path>
              </a:pathLst>
            </a:custGeom>
            <a:solidFill>
              <a:srgbClr val="6274C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69050" y="-13773"/>
              <a:ext cx="598430" cy="6172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8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219007" y="2299190"/>
            <a:ext cx="6022793" cy="6959110"/>
          </a:xfrm>
          <a:custGeom>
            <a:avLst/>
            <a:gdLst/>
            <a:ahLst/>
            <a:cxnLst/>
            <a:rect r="r" b="b" t="t" l="l"/>
            <a:pathLst>
              <a:path h="6959110" w="6022793">
                <a:moveTo>
                  <a:pt x="0" y="0"/>
                </a:moveTo>
                <a:lnTo>
                  <a:pt x="6022793" y="0"/>
                </a:lnTo>
                <a:lnTo>
                  <a:pt x="6022793" y="6959110"/>
                </a:lnTo>
                <a:lnTo>
                  <a:pt x="0" y="695911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3888347"/>
            <a:ext cx="8216803" cy="25421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044"/>
              </a:lnSpc>
            </a:pPr>
            <a:r>
              <a:rPr lang="en-US" sz="8300" spc="-249">
                <a:solidFill>
                  <a:srgbClr val="6274CF"/>
                </a:solidFill>
                <a:latin typeface="TDTD평고딕"/>
                <a:ea typeface="TDTD평고딕"/>
                <a:cs typeface="TDTD평고딕"/>
                <a:sym typeface="TDTD평고딕"/>
              </a:rPr>
              <a:t>대여 플랫폼 </a:t>
            </a:r>
          </a:p>
          <a:p>
            <a:pPr algn="l">
              <a:lnSpc>
                <a:spcPts val="10044"/>
              </a:lnSpc>
            </a:pPr>
            <a:r>
              <a:rPr lang="en-US" sz="8300" spc="-249">
                <a:solidFill>
                  <a:srgbClr val="6274CF"/>
                </a:solidFill>
                <a:latin typeface="TDTD평고딕"/>
                <a:ea typeface="TDTD평고딕"/>
                <a:cs typeface="TDTD평고딕"/>
                <a:sym typeface="TDTD평고딕"/>
              </a:rPr>
              <a:t>BilliGO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6764588"/>
            <a:ext cx="3422479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b="true" sz="3200" spc="32">
                <a:solidFill>
                  <a:srgbClr val="6274CF"/>
                </a:solidFill>
                <a:latin typeface="TDTD순고딕 Bold"/>
                <a:ea typeface="TDTD순고딕 Bold"/>
                <a:cs typeface="TDTD순고딕 Bold"/>
                <a:sym typeface="TDTD순고딕 Bold"/>
              </a:rPr>
              <a:t>팀 박장대소</a:t>
            </a:r>
          </a:p>
        </p:txBody>
      </p:sp>
      <p:sp>
        <p:nvSpPr>
          <p:cNvPr name="AutoShape 8" id="8"/>
          <p:cNvSpPr/>
          <p:nvPr/>
        </p:nvSpPr>
        <p:spPr>
          <a:xfrm>
            <a:off x="1028700" y="1397084"/>
            <a:ext cx="16230600" cy="0"/>
          </a:xfrm>
          <a:prstGeom prst="line">
            <a:avLst/>
          </a:prstGeom>
          <a:ln cap="flat" w="38100">
            <a:solidFill>
              <a:srgbClr val="252525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01924" y="420792"/>
            <a:ext cx="5301543" cy="11861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400"/>
              </a:lnSpc>
            </a:pPr>
            <a:r>
              <a:rPr lang="en-US" sz="5200" b="true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기초 아이디어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201924" y="2223913"/>
            <a:ext cx="16276307" cy="6464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20"/>
              </a:lnSpc>
            </a:pPr>
            <a:r>
              <a:rPr lang="en-US" sz="3800" b="true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1.물품 대여가 완료되면 대여자에게  포인트를 지급하여 활발한 사용 유도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201924" y="4497071"/>
            <a:ext cx="16276307" cy="6464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20"/>
              </a:lnSpc>
            </a:pPr>
            <a:r>
              <a:rPr lang="en-US" sz="3800" b="true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2</a:t>
            </a:r>
            <a:r>
              <a:rPr lang="en-US" sz="3800" b="true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.사용자 리뷰의 별점에 따라 포인트 지급,리뷰를 LLM으로 분석하여 추가 지급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3469638"/>
            <a:ext cx="9129260" cy="5630546"/>
          </a:xfrm>
          <a:custGeom>
            <a:avLst/>
            <a:gdLst/>
            <a:ahLst/>
            <a:cxnLst/>
            <a:rect r="r" b="b" t="t" l="l"/>
            <a:pathLst>
              <a:path h="5630546" w="9129260">
                <a:moveTo>
                  <a:pt x="0" y="0"/>
                </a:moveTo>
                <a:lnTo>
                  <a:pt x="9129260" y="0"/>
                </a:lnTo>
                <a:lnTo>
                  <a:pt x="9129260" y="5630546"/>
                </a:lnTo>
                <a:lnTo>
                  <a:pt x="0" y="56305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157960" y="3306646"/>
            <a:ext cx="6465248" cy="5951654"/>
          </a:xfrm>
          <a:custGeom>
            <a:avLst/>
            <a:gdLst/>
            <a:ahLst/>
            <a:cxnLst/>
            <a:rect r="r" b="b" t="t" l="l"/>
            <a:pathLst>
              <a:path h="5951654" w="6465248">
                <a:moveTo>
                  <a:pt x="0" y="0"/>
                </a:moveTo>
                <a:lnTo>
                  <a:pt x="6465248" y="0"/>
                </a:lnTo>
                <a:lnTo>
                  <a:pt x="6465248" y="5951654"/>
                </a:lnTo>
                <a:lnTo>
                  <a:pt x="0" y="59516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201924" y="420792"/>
            <a:ext cx="5301543" cy="11861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400"/>
              </a:lnSpc>
            </a:pPr>
            <a:r>
              <a:rPr lang="en-US" sz="5200" b="true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LLM학습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01924" y="1678934"/>
            <a:ext cx="7404247" cy="1057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true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KLUE-BERT-base 모델을 영화 리뷰들을 활용 하여 긍정도를 판단 하도록 학습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855053" y="1678934"/>
            <a:ext cx="7404247" cy="1057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true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소핑몰 리뷰와 단어에 점수를 책정하여</a:t>
            </a:r>
          </a:p>
          <a:p>
            <a:pPr algn="l">
              <a:lnSpc>
                <a:spcPts val="4200"/>
              </a:lnSpc>
            </a:pPr>
            <a:r>
              <a:rPr lang="en-US" sz="3000" b="true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 활용상황에 맞게 추가 학습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14887" y="2009622"/>
            <a:ext cx="8067037" cy="73304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20427" indent="-410214" lvl="1">
              <a:lnSpc>
                <a:spcPts val="6840"/>
              </a:lnSpc>
              <a:buFont typeface="Arial"/>
              <a:buChar char="•"/>
            </a:pPr>
            <a:r>
              <a:rPr lang="en-US" b="true" sz="3800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아이템 등록 &amp; 검색</a:t>
            </a:r>
          </a:p>
          <a:p>
            <a:pPr algn="l" marL="1079499" indent="-359833" lvl="2">
              <a:lnSpc>
                <a:spcPts val="4499"/>
              </a:lnSpc>
              <a:buFont typeface="Arial"/>
              <a:buChar char="⚬"/>
            </a:pPr>
            <a:r>
              <a:rPr lang="en-US" b="true" sz="2499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카테고리별 분류 (전자기기, 스포츠, 캠핑 등)</a:t>
            </a:r>
          </a:p>
          <a:p>
            <a:pPr algn="l" marL="1079499" indent="-359833" lvl="2">
              <a:lnSpc>
                <a:spcPts val="4499"/>
              </a:lnSpc>
              <a:buFont typeface="Arial"/>
              <a:buChar char="⚬"/>
            </a:pPr>
            <a:r>
              <a:rPr lang="en-US" b="true" sz="2499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상태 등급제 (S/A/B/C)</a:t>
            </a:r>
          </a:p>
          <a:p>
            <a:pPr algn="l" marL="1079499" indent="-359833" lvl="2">
              <a:lnSpc>
                <a:spcPts val="4499"/>
              </a:lnSpc>
              <a:buFont typeface="Arial"/>
              <a:buChar char="⚬"/>
            </a:pPr>
            <a:r>
              <a:rPr lang="en-US" b="true" sz="2499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가격, </a:t>
            </a:r>
            <a:r>
              <a:rPr lang="en-US" b="true" sz="2499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보증금, 상태 정보 입력</a:t>
            </a:r>
          </a:p>
          <a:p>
            <a:pPr algn="l" marL="820427" indent="-410214" lvl="1">
              <a:lnSpc>
                <a:spcPts val="6840"/>
              </a:lnSpc>
              <a:buFont typeface="Arial"/>
              <a:buChar char="•"/>
            </a:pPr>
            <a:r>
              <a:rPr lang="en-US" b="true" sz="3800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실시간 메시징 &amp; 약속 잡기</a:t>
            </a:r>
          </a:p>
          <a:p>
            <a:pPr algn="l" marL="1079499" indent="-359833" lvl="2">
              <a:lnSpc>
                <a:spcPts val="4499"/>
              </a:lnSpc>
              <a:buFont typeface="Arial"/>
              <a:buChar char="⚬"/>
            </a:pPr>
            <a:r>
              <a:rPr lang="en-US" b="true" sz="2499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제공자-대여자 간 1:1 채팅</a:t>
            </a:r>
          </a:p>
          <a:p>
            <a:pPr algn="l" marL="1079499" indent="-359833" lvl="2">
              <a:lnSpc>
                <a:spcPts val="4499"/>
              </a:lnSpc>
              <a:buFont typeface="Arial"/>
              <a:buChar char="⚬"/>
            </a:pPr>
            <a:r>
              <a:rPr lang="en-US" b="true" sz="2499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위치 공유 기능으로 만남 장소 지정</a:t>
            </a:r>
          </a:p>
          <a:p>
            <a:pPr algn="l" marL="820427" indent="-410214" lvl="1">
              <a:lnSpc>
                <a:spcPts val="6840"/>
              </a:lnSpc>
              <a:buFont typeface="Arial"/>
              <a:buChar char="•"/>
            </a:pPr>
            <a:r>
              <a:rPr lang="en-US" b="true" sz="3800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대여 &amp; 반납 관리</a:t>
            </a:r>
          </a:p>
          <a:p>
            <a:pPr algn="l" marL="1079499" indent="-359833" lvl="2">
              <a:lnSpc>
                <a:spcPts val="4499"/>
              </a:lnSpc>
              <a:buFont typeface="Arial"/>
              <a:buChar char="⚬"/>
            </a:pPr>
            <a:r>
              <a:rPr lang="en-US" b="true" sz="2499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대여 기간 설정, 연체 시스템</a:t>
            </a:r>
          </a:p>
          <a:p>
            <a:pPr algn="l" marL="1079499" indent="-359833" lvl="2">
              <a:lnSpc>
                <a:spcPts val="4499"/>
              </a:lnSpc>
              <a:buFont typeface="Arial"/>
              <a:buChar char="⚬"/>
            </a:pPr>
            <a:r>
              <a:rPr lang="en-US" b="true" sz="2499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보증금 자동 계산 (대여료의 150%)</a:t>
            </a:r>
          </a:p>
          <a:p>
            <a:pPr algn="l">
              <a:lnSpc>
                <a:spcPts val="6840"/>
              </a:lnSpc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1201924" y="420792"/>
            <a:ext cx="6747841" cy="11861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400"/>
              </a:lnSpc>
            </a:pPr>
            <a:r>
              <a:rPr lang="en-US" sz="5200" b="true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앱의 핵심 기능 5가지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9144000" y="2009622"/>
            <a:ext cx="17702234" cy="70751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20427" indent="-410214" lvl="1">
              <a:lnSpc>
                <a:spcPts val="6840"/>
              </a:lnSpc>
              <a:buFont typeface="Arial"/>
              <a:buChar char="•"/>
            </a:pPr>
            <a:r>
              <a:rPr lang="en-US" b="true" sz="3800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양방향 리뷰 시스템</a:t>
            </a:r>
          </a:p>
          <a:p>
            <a:pPr algn="l" marL="1079499" indent="-359833" lvl="2">
              <a:lnSpc>
                <a:spcPts val="4499"/>
              </a:lnSpc>
              <a:buFont typeface="Arial"/>
              <a:buChar char="⚬"/>
            </a:pPr>
            <a:r>
              <a:rPr lang="en-US" b="true" sz="2499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대여</a:t>
            </a:r>
            <a:r>
              <a:rPr lang="en-US" b="true" sz="2499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자 → 아이템 리뷰 (아이템별 평점)</a:t>
            </a:r>
          </a:p>
          <a:p>
            <a:pPr algn="l" marL="1079499" indent="-359833" lvl="2">
              <a:lnSpc>
                <a:spcPts val="4499"/>
              </a:lnSpc>
              <a:buFont typeface="Arial"/>
              <a:buChar char="⚬"/>
            </a:pPr>
            <a:r>
              <a:rPr lang="en-US" b="true" sz="2499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제공자 → 대여자 리뷰 (사용자 신뢰도)</a:t>
            </a:r>
          </a:p>
          <a:p>
            <a:pPr algn="l" marL="1079499" indent="-359833" lvl="2">
              <a:lnSpc>
                <a:spcPts val="4499"/>
              </a:lnSpc>
              <a:buFont typeface="Arial"/>
              <a:buChar char="⚬"/>
            </a:pPr>
            <a:r>
              <a:rPr lang="en-US" b="true" sz="2499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3일 내 미작성 시 자동 5점 부여</a:t>
            </a:r>
          </a:p>
          <a:p>
            <a:pPr algn="l" marL="820421" indent="-410210" lvl="1">
              <a:lnSpc>
                <a:spcPts val="6840"/>
              </a:lnSpc>
              <a:buFont typeface="Arial"/>
              <a:buChar char="•"/>
            </a:pPr>
            <a:r>
              <a:rPr lang="en-US" b="true" sz="3800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신뢰 점수 &amp; 랭킹 시스템</a:t>
            </a:r>
          </a:p>
          <a:p>
            <a:pPr algn="l" marL="1079499" indent="-359833" lvl="2">
              <a:lnSpc>
                <a:spcPts val="4499"/>
              </a:lnSpc>
              <a:buFont typeface="Arial"/>
              <a:buChar char="⚬"/>
            </a:pPr>
            <a:r>
              <a:rPr lang="en-US" b="true" sz="2499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랭킹 포인트: 누적 점수, 순위 표시</a:t>
            </a:r>
          </a:p>
          <a:p>
            <a:pPr algn="l" marL="1079499" indent="-359833" lvl="2">
              <a:lnSpc>
                <a:spcPts val="4499"/>
              </a:lnSpc>
              <a:buFont typeface="Arial"/>
              <a:buChar char="⚬"/>
            </a:pPr>
            <a:r>
              <a:rPr lang="en-US" b="true" sz="2499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신뢰 점수: 평점 기반 실시간 변동 (0-100)</a:t>
            </a:r>
          </a:p>
          <a:p>
            <a:pPr algn="l" marL="1079499" indent="-359833" lvl="2">
              <a:lnSpc>
                <a:spcPts val="4499"/>
              </a:lnSpc>
              <a:buFont typeface="Arial"/>
              <a:buChar char="⚬"/>
            </a:pPr>
            <a:r>
              <a:rPr lang="en-US" b="true" sz="2499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사용 가능 포인트: 실제 사용 가능한 포인트</a:t>
            </a:r>
          </a:p>
          <a:p>
            <a:pPr algn="l" marL="820427" indent="-410214" lvl="1">
              <a:lnSpc>
                <a:spcPts val="6840"/>
              </a:lnSpc>
              <a:buFont typeface="Arial"/>
              <a:buChar char="•"/>
            </a:pPr>
            <a:r>
              <a:rPr lang="en-US" b="true" sz="3800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관리자 시스템</a:t>
            </a:r>
          </a:p>
          <a:p>
            <a:pPr algn="l" marL="1079499" indent="-359833" lvl="2">
              <a:lnSpc>
                <a:spcPts val="4499"/>
              </a:lnSpc>
              <a:buFont typeface="Arial"/>
              <a:buChar char="⚬"/>
            </a:pPr>
            <a:r>
              <a:rPr lang="en-US" b="true" sz="2499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부적절 아이템 관리</a:t>
            </a:r>
          </a:p>
          <a:p>
            <a:pPr algn="l" marL="1079499" indent="-359833" lvl="2">
              <a:lnSpc>
                <a:spcPts val="4499"/>
              </a:lnSpc>
              <a:buFont typeface="Arial"/>
              <a:buChar char="⚬"/>
            </a:pPr>
            <a:r>
              <a:rPr lang="en-US" b="true" sz="2499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전체 데이터 모니터링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580835" y="3566985"/>
            <a:ext cx="2840330" cy="6172685"/>
          </a:xfrm>
          <a:custGeom>
            <a:avLst/>
            <a:gdLst/>
            <a:ahLst/>
            <a:cxnLst/>
            <a:rect r="r" b="b" t="t" l="l"/>
            <a:pathLst>
              <a:path h="6172685" w="2840330">
                <a:moveTo>
                  <a:pt x="0" y="0"/>
                </a:moveTo>
                <a:lnTo>
                  <a:pt x="2840330" y="0"/>
                </a:lnTo>
                <a:lnTo>
                  <a:pt x="2840330" y="6172685"/>
                </a:lnTo>
                <a:lnTo>
                  <a:pt x="0" y="61726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249" t="-538" r="-822" b="-2447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70556" y="3420587"/>
            <a:ext cx="3015473" cy="6152714"/>
          </a:xfrm>
          <a:custGeom>
            <a:avLst/>
            <a:gdLst/>
            <a:ahLst/>
            <a:cxnLst/>
            <a:rect r="r" b="b" t="t" l="l"/>
            <a:pathLst>
              <a:path h="6152714" w="3015473">
                <a:moveTo>
                  <a:pt x="0" y="0"/>
                </a:moveTo>
                <a:lnTo>
                  <a:pt x="3015473" y="0"/>
                </a:lnTo>
                <a:lnTo>
                  <a:pt x="3015473" y="6152714"/>
                </a:lnTo>
                <a:lnTo>
                  <a:pt x="0" y="61527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1171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421165" y="3513909"/>
            <a:ext cx="2852258" cy="6278839"/>
          </a:xfrm>
          <a:custGeom>
            <a:avLst/>
            <a:gdLst/>
            <a:ahLst/>
            <a:cxnLst/>
            <a:rect r="r" b="b" t="t" l="l"/>
            <a:pathLst>
              <a:path h="6278839" w="2852258">
                <a:moveTo>
                  <a:pt x="0" y="0"/>
                </a:moveTo>
                <a:lnTo>
                  <a:pt x="2852258" y="0"/>
                </a:lnTo>
                <a:lnTo>
                  <a:pt x="2852258" y="6278838"/>
                </a:lnTo>
                <a:lnTo>
                  <a:pt x="0" y="627883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6404" t="0" r="-3918" b="-1244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3486029" y="3420587"/>
            <a:ext cx="2819137" cy="6152714"/>
          </a:xfrm>
          <a:custGeom>
            <a:avLst/>
            <a:gdLst/>
            <a:ahLst/>
            <a:cxnLst/>
            <a:rect r="r" b="b" t="t" l="l"/>
            <a:pathLst>
              <a:path h="6152714" w="2819137">
                <a:moveTo>
                  <a:pt x="0" y="0"/>
                </a:moveTo>
                <a:lnTo>
                  <a:pt x="2819137" y="0"/>
                </a:lnTo>
                <a:lnTo>
                  <a:pt x="2819137" y="6152714"/>
                </a:lnTo>
                <a:lnTo>
                  <a:pt x="0" y="615271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0508" t="-1528" r="-11072" b="-2842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201924" y="420792"/>
            <a:ext cx="5301543" cy="11861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400"/>
              </a:lnSpc>
            </a:pPr>
            <a:r>
              <a:rPr lang="en-US" sz="5200" b="true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대여 프로세스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4945286" y="6147898"/>
            <a:ext cx="2815052" cy="3591772"/>
          </a:xfrm>
          <a:custGeom>
            <a:avLst/>
            <a:gdLst/>
            <a:ahLst/>
            <a:cxnLst/>
            <a:rect r="r" b="b" t="t" l="l"/>
            <a:pathLst>
              <a:path h="3591772" w="2815052">
                <a:moveTo>
                  <a:pt x="0" y="0"/>
                </a:moveTo>
                <a:lnTo>
                  <a:pt x="2815052" y="0"/>
                </a:lnTo>
                <a:lnTo>
                  <a:pt x="2815052" y="3591772"/>
                </a:lnTo>
                <a:lnTo>
                  <a:pt x="0" y="359177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2901617" y="3566985"/>
            <a:ext cx="2569499" cy="3457144"/>
          </a:xfrm>
          <a:custGeom>
            <a:avLst/>
            <a:gdLst/>
            <a:ahLst/>
            <a:cxnLst/>
            <a:rect r="r" b="b" t="t" l="l"/>
            <a:pathLst>
              <a:path h="3457144" w="2569499">
                <a:moveTo>
                  <a:pt x="0" y="0"/>
                </a:moveTo>
                <a:lnTo>
                  <a:pt x="2569500" y="0"/>
                </a:lnTo>
                <a:lnTo>
                  <a:pt x="2569500" y="3457145"/>
                </a:lnTo>
                <a:lnTo>
                  <a:pt x="0" y="345714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3685" t="-2436" r="-3196" b="-2105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784921" y="2241337"/>
            <a:ext cx="2964073" cy="10490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500"/>
              </a:lnSpc>
            </a:pPr>
            <a:r>
              <a:rPr lang="en-US" sz="3800" b="true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대여 상품 등록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169021" y="2166402"/>
            <a:ext cx="6732596" cy="1123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00"/>
              </a:lnSpc>
            </a:pPr>
            <a:r>
              <a:rPr lang="en-US" sz="3000" b="true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실시간 메시지와 약속장소 등록등 </a:t>
            </a:r>
          </a:p>
          <a:p>
            <a:pPr algn="ctr">
              <a:lnSpc>
                <a:spcPts val="4500"/>
              </a:lnSpc>
            </a:pPr>
            <a:r>
              <a:rPr lang="en-US" sz="3000" b="true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상호 커뮤니케이션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989080" y="2147352"/>
            <a:ext cx="2964073" cy="14173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00"/>
              </a:lnSpc>
            </a:pPr>
            <a:r>
              <a:rPr lang="en-US" sz="3800" b="true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대여 확정과</a:t>
            </a:r>
          </a:p>
          <a:p>
            <a:pPr algn="ctr">
              <a:lnSpc>
                <a:spcPts val="5700"/>
              </a:lnSpc>
            </a:pPr>
            <a:r>
              <a:rPr lang="en-US" sz="3800" b="true">
                <a:solidFill>
                  <a:srgbClr val="25252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반납 진행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DAG-8108wLc</dc:identifier>
  <dcterms:modified xsi:type="dcterms:W3CDTF">2011-08-01T06:04:30Z</dcterms:modified>
  <cp:revision>1</cp:revision>
  <dc:title>대여 플랫폼 빌리고의 사본</dc:title>
</cp:coreProperties>
</file>

<file path=docProps/thumbnail.jpeg>
</file>